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CF3395-D1E2-44C3-A294-0F9D1F8770A9}"/>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C6903C9-F385-40B6-8DD7-3516C454A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EB48830-88C2-43FA-8B50-54E4CBC3D40C}"/>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5" name="頁尾版面配置區 4">
            <a:extLst>
              <a:ext uri="{FF2B5EF4-FFF2-40B4-BE49-F238E27FC236}">
                <a16:creationId xmlns:a16="http://schemas.microsoft.com/office/drawing/2014/main" id="{7FAC71D1-4160-47F2-A169-981D1F9F74C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C59D3E7-AD40-4382-8BA7-4C7624CA9DDF}"/>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65029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D82C94-A5A6-4901-8995-805DF011E54C}"/>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5C1F2B09-C148-4503-A79C-04FE76D945DC}"/>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6DC377F-9C7D-4D79-AF38-4BE355BEFA0F}"/>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5" name="頁尾版面配置區 4">
            <a:extLst>
              <a:ext uri="{FF2B5EF4-FFF2-40B4-BE49-F238E27FC236}">
                <a16:creationId xmlns:a16="http://schemas.microsoft.com/office/drawing/2014/main" id="{5C2C1CA6-0721-40C1-A9D4-D1A28C2309C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97274ED-2FD8-445E-A4B2-9D7CA84B776A}"/>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30044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C782092-9A23-416E-99AF-FE064C76EC2F}"/>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6E17562-7E6F-47F8-9580-1E044F5C8A10}"/>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A5267E8-5B14-4441-989C-ED67CF157997}"/>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5" name="頁尾版面配置區 4">
            <a:extLst>
              <a:ext uri="{FF2B5EF4-FFF2-40B4-BE49-F238E27FC236}">
                <a16:creationId xmlns:a16="http://schemas.microsoft.com/office/drawing/2014/main" id="{7D1D86D5-7D24-4786-BE3D-506FCC95512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207B343-E9E0-4A96-82D5-A158E7815327}"/>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249579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CD6967-06AA-4F42-B080-868B9784518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28524B2-B56E-4E6D-A386-68AEAD36D9AC}"/>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55CB973-EDA6-46F4-B752-E936A796F8B5}"/>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5" name="頁尾版面配置區 4">
            <a:extLst>
              <a:ext uri="{FF2B5EF4-FFF2-40B4-BE49-F238E27FC236}">
                <a16:creationId xmlns:a16="http://schemas.microsoft.com/office/drawing/2014/main" id="{2F9643B2-96CA-41C3-9201-9F1A992D4EC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A7AA9EE-A2F1-4C4E-8EF1-7E0E6F841EE1}"/>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90405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6017EF-F466-46BA-B136-64EE6AA11CC0}"/>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BF11FDF-A204-4F31-A415-CC47624B10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EDB629FC-FC00-41D4-81D6-B1E3E603BCB9}"/>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5" name="頁尾版面配置區 4">
            <a:extLst>
              <a:ext uri="{FF2B5EF4-FFF2-40B4-BE49-F238E27FC236}">
                <a16:creationId xmlns:a16="http://schemas.microsoft.com/office/drawing/2014/main" id="{BF171BBD-D5A7-4A6E-86AB-C8B3C95009B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8AE9BBE-12B1-4648-A264-A38C9B7DB70C}"/>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05364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889306-B0F2-47D8-BE7E-1564A7A466C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1A50863-4248-45AD-92E1-0AF4B1E13C45}"/>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ADC39B8-61C8-433C-A358-4F2CF067C47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E821BB72-60E8-4E36-9F13-9F846DDBDB64}"/>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6" name="頁尾版面配置區 5">
            <a:extLst>
              <a:ext uri="{FF2B5EF4-FFF2-40B4-BE49-F238E27FC236}">
                <a16:creationId xmlns:a16="http://schemas.microsoft.com/office/drawing/2014/main" id="{4EE7E4DE-2182-4605-A3B9-C449864C14F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AC8F5AD-E6FD-4AD5-8528-4223FEE44712}"/>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86527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C3C0EF-56AD-491A-A821-1C5DF661ADB2}"/>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DCAEF6D-0311-4402-BC24-D3E2D8184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B87DF29F-9F07-4D6C-804B-5497415606D7}"/>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F25E3AE8-E8D0-473E-9EA9-AC402D15C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41EABC45-7B70-48F4-9817-8538B19AFFCC}"/>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F1330447-A8F8-496B-AC81-F26338125ABE}"/>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8" name="頁尾版面配置區 7">
            <a:extLst>
              <a:ext uri="{FF2B5EF4-FFF2-40B4-BE49-F238E27FC236}">
                <a16:creationId xmlns:a16="http://schemas.microsoft.com/office/drawing/2014/main" id="{D14EA1DA-0015-46B4-A8AA-6ECA9BCE7496}"/>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80390D5-051A-47DD-8EB3-7543C76BEAAB}"/>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00596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7C5FB3-F3D8-4EF6-9549-6BB1F80C2810}"/>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46844BEF-7C32-402A-8C99-008211DA168A}"/>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4" name="頁尾版面配置區 3">
            <a:extLst>
              <a:ext uri="{FF2B5EF4-FFF2-40B4-BE49-F238E27FC236}">
                <a16:creationId xmlns:a16="http://schemas.microsoft.com/office/drawing/2014/main" id="{3173C5DE-BE0E-4DC3-A761-FF9954E273B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D5E3A83-7996-46D6-9783-0F5E62E03E04}"/>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96946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0762EF6-6C0D-4B10-A683-B03253C9486A}"/>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3" name="頁尾版面配置區 2">
            <a:extLst>
              <a:ext uri="{FF2B5EF4-FFF2-40B4-BE49-F238E27FC236}">
                <a16:creationId xmlns:a16="http://schemas.microsoft.com/office/drawing/2014/main" id="{10CDCA82-89D7-46C0-9903-D46A2BA5B5F9}"/>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242577A-D303-4FA0-B287-9F0C629C0E4E}"/>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125820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61518D3-4741-4139-B492-F0F57436784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AEF9C2F-348D-4B29-ADAD-E37F6BCCEA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3E215686-D338-4769-8923-87733D572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0D8A136F-8905-4C07-82E2-DA50AC00CF0A}"/>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6" name="頁尾版面配置區 5">
            <a:extLst>
              <a:ext uri="{FF2B5EF4-FFF2-40B4-BE49-F238E27FC236}">
                <a16:creationId xmlns:a16="http://schemas.microsoft.com/office/drawing/2014/main" id="{8E95F62A-F072-4EF1-848B-8A27BBBD2A4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653B42C-B8B7-4829-888E-5B4039366953}"/>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71056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8DB309-9134-4F37-B25A-0B70865AE119}"/>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86F7991-0396-47E4-9738-2876DF869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5DD8A4F-DF64-4C9D-8DC3-53C1C2C8E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87CD5882-C570-4FD8-9F28-555853F18856}"/>
              </a:ext>
            </a:extLst>
          </p:cNvPr>
          <p:cNvSpPr>
            <a:spLocks noGrp="1"/>
          </p:cNvSpPr>
          <p:nvPr>
            <p:ph type="dt" sz="half" idx="10"/>
          </p:nvPr>
        </p:nvSpPr>
        <p:spPr/>
        <p:txBody>
          <a:bodyPr/>
          <a:lstStyle/>
          <a:p>
            <a:fld id="{C11052FA-21D8-4B58-BA76-EDACA3FF2C6A}" type="datetimeFigureOut">
              <a:rPr lang="zh-TW" altLang="en-US" smtClean="0"/>
              <a:t>2022/10/14</a:t>
            </a:fld>
            <a:endParaRPr lang="zh-TW" altLang="en-US"/>
          </a:p>
        </p:txBody>
      </p:sp>
      <p:sp>
        <p:nvSpPr>
          <p:cNvPr id="6" name="頁尾版面配置區 5">
            <a:extLst>
              <a:ext uri="{FF2B5EF4-FFF2-40B4-BE49-F238E27FC236}">
                <a16:creationId xmlns:a16="http://schemas.microsoft.com/office/drawing/2014/main" id="{CD829D9F-6BDD-435A-96DA-4DC3DB64337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6EF529D-52B8-48BA-AC99-3F652C03807C}"/>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413552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7A2E4F0-DED2-44F8-8104-1B97ABEDD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CC2BF2D-91D0-40F0-8DBA-8DF9AD9FCF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EF956F2-A01D-49CB-946B-6E0B77A7BD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052FA-21D8-4B58-BA76-EDACA3FF2C6A}" type="datetimeFigureOut">
              <a:rPr lang="zh-TW" altLang="en-US" smtClean="0"/>
              <a:t>2022/10/14</a:t>
            </a:fld>
            <a:endParaRPr lang="zh-TW" altLang="en-US"/>
          </a:p>
        </p:txBody>
      </p:sp>
      <p:sp>
        <p:nvSpPr>
          <p:cNvPr id="5" name="頁尾版面配置區 4">
            <a:extLst>
              <a:ext uri="{FF2B5EF4-FFF2-40B4-BE49-F238E27FC236}">
                <a16:creationId xmlns:a16="http://schemas.microsoft.com/office/drawing/2014/main" id="{7A5B4F79-712E-463C-A464-23A905D99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6E063E43-5E8B-457A-9463-F0425B259A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611032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064084-B170-486E-A107-E8F5E9101DB8}"/>
              </a:ext>
            </a:extLst>
          </p:cNvPr>
          <p:cNvSpPr>
            <a:spLocks noGrp="1"/>
          </p:cNvSpPr>
          <p:nvPr>
            <p:ph type="title"/>
          </p:nvPr>
        </p:nvSpPr>
        <p:spPr/>
        <p:txBody>
          <a:bodyPr/>
          <a:lstStyle/>
          <a:p>
            <a:r>
              <a:rPr lang="en-US" altLang="zh-TW" b="1" dirty="0"/>
              <a:t>Part II Considering the Uses of AI in Society</a:t>
            </a:r>
            <a:endParaRPr lang="zh-TW" altLang="en-US" b="1" dirty="0"/>
          </a:p>
        </p:txBody>
      </p:sp>
      <p:sp>
        <p:nvSpPr>
          <p:cNvPr id="3" name="內容版面配置區 2">
            <a:extLst>
              <a:ext uri="{FF2B5EF4-FFF2-40B4-BE49-F238E27FC236}">
                <a16:creationId xmlns:a16="http://schemas.microsoft.com/office/drawing/2014/main" id="{5D0025A5-E4B0-4A55-B025-FAFE1BE5C877}"/>
              </a:ext>
            </a:extLst>
          </p:cNvPr>
          <p:cNvSpPr>
            <a:spLocks noGrp="1"/>
          </p:cNvSpPr>
          <p:nvPr>
            <p:ph idx="1"/>
          </p:nvPr>
        </p:nvSpPr>
        <p:spPr/>
        <p:txBody>
          <a:bodyPr/>
          <a:lstStyle/>
          <a:p>
            <a:r>
              <a:rPr lang="en-US" altLang="zh-TW" dirty="0"/>
              <a:t>Work with AI in computer applications.</a:t>
            </a:r>
          </a:p>
          <a:p>
            <a:r>
              <a:rPr lang="en-US" altLang="zh-TW" dirty="0"/>
              <a:t>Use AI to automate common processes.</a:t>
            </a:r>
          </a:p>
          <a:p>
            <a:r>
              <a:rPr lang="en-US" altLang="zh-TW" dirty="0"/>
              <a:t>Consider how AI addresses medical needs.</a:t>
            </a:r>
          </a:p>
          <a:p>
            <a:r>
              <a:rPr lang="en-US" altLang="zh-TW" dirty="0"/>
              <a:t>Define methods to allow human interaction.</a:t>
            </a:r>
            <a:endParaRPr lang="zh-TW" altLang="en-US" dirty="0"/>
          </a:p>
        </p:txBody>
      </p:sp>
    </p:spTree>
    <p:extLst>
      <p:ext uri="{BB962C8B-B14F-4D97-AF65-F5344CB8AC3E}">
        <p14:creationId xmlns:p14="http://schemas.microsoft.com/office/powerpoint/2010/main" val="3603077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130AB0-6EDD-45D5-9A6B-62DF8710BBC7}"/>
              </a:ext>
            </a:extLst>
          </p:cNvPr>
          <p:cNvSpPr>
            <a:spLocks noGrp="1"/>
          </p:cNvSpPr>
          <p:nvPr>
            <p:ph type="title"/>
          </p:nvPr>
        </p:nvSpPr>
        <p:spPr/>
        <p:txBody>
          <a:bodyPr/>
          <a:lstStyle/>
          <a:p>
            <a:r>
              <a:rPr lang="en-US" altLang="zh-TW" b="1" dirty="0"/>
              <a:t>Performing Corrections Automatically</a:t>
            </a:r>
            <a:endParaRPr lang="zh-TW" altLang="en-US" b="1" dirty="0"/>
          </a:p>
        </p:txBody>
      </p:sp>
      <p:sp>
        <p:nvSpPr>
          <p:cNvPr id="3" name="內容版面配置區 2">
            <a:extLst>
              <a:ext uri="{FF2B5EF4-FFF2-40B4-BE49-F238E27FC236}">
                <a16:creationId xmlns:a16="http://schemas.microsoft.com/office/drawing/2014/main" id="{4AE265ED-6097-498A-8E3A-9F70D5ACE6B8}"/>
              </a:ext>
            </a:extLst>
          </p:cNvPr>
          <p:cNvSpPr>
            <a:spLocks noGrp="1"/>
          </p:cNvSpPr>
          <p:nvPr>
            <p:ph idx="1"/>
          </p:nvPr>
        </p:nvSpPr>
        <p:spPr/>
        <p:txBody>
          <a:bodyPr/>
          <a:lstStyle/>
          <a:p>
            <a:r>
              <a:rPr lang="en-US" altLang="zh-TW" dirty="0"/>
              <a:t>Humans constantly correct everything.</a:t>
            </a:r>
          </a:p>
          <a:p>
            <a:r>
              <a:rPr lang="en-US" altLang="zh-TW" dirty="0"/>
              <a:t>It’s a matter of making everything slightly better.</a:t>
            </a:r>
          </a:p>
          <a:p>
            <a:r>
              <a:rPr lang="en-US" altLang="zh-TW" dirty="0"/>
              <a:t>AI must also have this capability to constantly correct the results it provides, even if the current results would provide a positive result.</a:t>
            </a:r>
            <a:endParaRPr lang="zh-TW" altLang="en-US" dirty="0"/>
          </a:p>
        </p:txBody>
      </p:sp>
    </p:spTree>
    <p:extLst>
      <p:ext uri="{BB962C8B-B14F-4D97-AF65-F5344CB8AC3E}">
        <p14:creationId xmlns:p14="http://schemas.microsoft.com/office/powerpoint/2010/main" val="261198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28FAB3-BF19-4578-9C64-A883BFC9F048}"/>
              </a:ext>
            </a:extLst>
          </p:cNvPr>
          <p:cNvSpPr>
            <a:spLocks noGrp="1"/>
          </p:cNvSpPr>
          <p:nvPr>
            <p:ph type="title"/>
          </p:nvPr>
        </p:nvSpPr>
        <p:spPr/>
        <p:txBody>
          <a:bodyPr/>
          <a:lstStyle/>
          <a:p>
            <a:r>
              <a:rPr lang="en-US" altLang="zh-TW" dirty="0"/>
              <a:t>Considering the kinds of corrections</a:t>
            </a:r>
            <a:endParaRPr lang="zh-TW" altLang="en-US" dirty="0"/>
          </a:p>
        </p:txBody>
      </p:sp>
      <p:sp>
        <p:nvSpPr>
          <p:cNvPr id="3" name="內容版面配置區 2">
            <a:extLst>
              <a:ext uri="{FF2B5EF4-FFF2-40B4-BE49-F238E27FC236}">
                <a16:creationId xmlns:a16="http://schemas.microsoft.com/office/drawing/2014/main" id="{18EBA262-FF89-48E6-8D75-4B38D25D9516}"/>
              </a:ext>
            </a:extLst>
          </p:cNvPr>
          <p:cNvSpPr>
            <a:spLocks noGrp="1"/>
          </p:cNvSpPr>
          <p:nvPr>
            <p:ph idx="1"/>
          </p:nvPr>
        </p:nvSpPr>
        <p:spPr/>
        <p:txBody>
          <a:bodyPr/>
          <a:lstStyle/>
          <a:p>
            <a:r>
              <a:rPr lang="en-US" altLang="zh-TW" dirty="0"/>
              <a:t>When most people think about AI and correction, they think about the spell checker or grammar checker.</a:t>
            </a:r>
          </a:p>
          <a:p>
            <a:r>
              <a:rPr lang="en-US" altLang="zh-TW" dirty="0"/>
              <a:t>Humans make lots of mistakes, so having an AI to correct them is a good idea.</a:t>
            </a:r>
          </a:p>
          <a:p>
            <a:endParaRPr lang="zh-TW" altLang="en-US" dirty="0"/>
          </a:p>
        </p:txBody>
      </p:sp>
    </p:spTree>
    <p:extLst>
      <p:ext uri="{BB962C8B-B14F-4D97-AF65-F5344CB8AC3E}">
        <p14:creationId xmlns:p14="http://schemas.microsoft.com/office/powerpoint/2010/main" val="1189539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D1EB79-F852-4BA1-A914-F28CF21399D0}"/>
              </a:ext>
            </a:extLst>
          </p:cNvPr>
          <p:cNvSpPr>
            <a:spLocks noGrp="1"/>
          </p:cNvSpPr>
          <p:nvPr>
            <p:ph type="title"/>
          </p:nvPr>
        </p:nvSpPr>
        <p:spPr/>
        <p:txBody>
          <a:bodyPr/>
          <a:lstStyle/>
          <a:p>
            <a:r>
              <a:rPr lang="en-US" altLang="zh-TW" dirty="0"/>
              <a:t>Seeing the benefits of automatic corrections</a:t>
            </a:r>
            <a:endParaRPr lang="zh-TW" altLang="en-US" dirty="0"/>
          </a:p>
        </p:txBody>
      </p:sp>
      <p:sp>
        <p:nvSpPr>
          <p:cNvPr id="3" name="內容版面配置區 2">
            <a:extLst>
              <a:ext uri="{FF2B5EF4-FFF2-40B4-BE49-F238E27FC236}">
                <a16:creationId xmlns:a16="http://schemas.microsoft.com/office/drawing/2014/main" id="{345F0264-69E8-4BEF-9BDA-5DB91050FEBA}"/>
              </a:ext>
            </a:extLst>
          </p:cNvPr>
          <p:cNvSpPr>
            <a:spLocks noGrp="1"/>
          </p:cNvSpPr>
          <p:nvPr>
            <p:ph idx="1"/>
          </p:nvPr>
        </p:nvSpPr>
        <p:spPr/>
        <p:txBody>
          <a:bodyPr/>
          <a:lstStyle/>
          <a:p>
            <a:r>
              <a:rPr lang="en-US" altLang="zh-TW" dirty="0"/>
              <a:t>When an AI sees a need for a correction, it can either ask the human for permission to make the correction or make the change automatically.</a:t>
            </a:r>
          </a:p>
          <a:p>
            <a:r>
              <a:rPr lang="en-US" altLang="zh-TW" dirty="0"/>
              <a:t>However, sometimes it’s critical that the AI provide a robust enough decision making process to perform corrections automatically.</a:t>
            </a:r>
            <a:endParaRPr lang="zh-TW" altLang="en-US" dirty="0"/>
          </a:p>
        </p:txBody>
      </p:sp>
    </p:spTree>
    <p:extLst>
      <p:ext uri="{BB962C8B-B14F-4D97-AF65-F5344CB8AC3E}">
        <p14:creationId xmlns:p14="http://schemas.microsoft.com/office/powerpoint/2010/main" val="198938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1F65F5-36DE-44AA-89DE-09F907F03378}"/>
              </a:ext>
            </a:extLst>
          </p:cNvPr>
          <p:cNvSpPr>
            <a:spLocks noGrp="1"/>
          </p:cNvSpPr>
          <p:nvPr>
            <p:ph type="title"/>
          </p:nvPr>
        </p:nvSpPr>
        <p:spPr/>
        <p:txBody>
          <a:bodyPr/>
          <a:lstStyle/>
          <a:p>
            <a:r>
              <a:rPr lang="en-US" altLang="zh-TW" dirty="0"/>
              <a:t>Understanding why automated corrections don’t work</a:t>
            </a:r>
            <a:endParaRPr lang="zh-TW" altLang="en-US" dirty="0"/>
          </a:p>
        </p:txBody>
      </p:sp>
      <p:sp>
        <p:nvSpPr>
          <p:cNvPr id="3" name="內容版面配置區 2">
            <a:extLst>
              <a:ext uri="{FF2B5EF4-FFF2-40B4-BE49-F238E27FC236}">
                <a16:creationId xmlns:a16="http://schemas.microsoft.com/office/drawing/2014/main" id="{60B82DE4-0F66-4619-BA10-C79B1D176D74}"/>
              </a:ext>
            </a:extLst>
          </p:cNvPr>
          <p:cNvSpPr>
            <a:spLocks noGrp="1"/>
          </p:cNvSpPr>
          <p:nvPr>
            <p:ph idx="1"/>
          </p:nvPr>
        </p:nvSpPr>
        <p:spPr/>
        <p:txBody>
          <a:bodyPr/>
          <a:lstStyle/>
          <a:p>
            <a:r>
              <a:rPr lang="en-US" altLang="zh-TW" dirty="0"/>
              <a:t>AI can’t actually understand anything. Without understanding, it doesn’t have the capability to compensate for an unforeseen circumstance.</a:t>
            </a:r>
          </a:p>
          <a:p>
            <a:r>
              <a:rPr lang="en-US" altLang="zh-TW" dirty="0"/>
              <a:t>Human innovation and creativity provides solutions where none are obvious through other means.</a:t>
            </a:r>
          </a:p>
          <a:p>
            <a:r>
              <a:rPr lang="en-US" altLang="zh-TW" dirty="0"/>
              <a:t>Given that an AI currently lacks both innovation and creativity, the AI is at a disadvantage in solving specific problem domains.</a:t>
            </a:r>
            <a:endParaRPr lang="zh-TW" altLang="en-US" dirty="0"/>
          </a:p>
        </p:txBody>
      </p:sp>
    </p:spTree>
    <p:extLst>
      <p:ext uri="{BB962C8B-B14F-4D97-AF65-F5344CB8AC3E}">
        <p14:creationId xmlns:p14="http://schemas.microsoft.com/office/powerpoint/2010/main" val="3206480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C0AB5F-6BEF-4A74-9698-61CF0DDABF39}"/>
              </a:ext>
            </a:extLst>
          </p:cNvPr>
          <p:cNvSpPr>
            <a:spLocks noGrp="1"/>
          </p:cNvSpPr>
          <p:nvPr>
            <p:ph type="title"/>
          </p:nvPr>
        </p:nvSpPr>
        <p:spPr/>
        <p:txBody>
          <a:bodyPr/>
          <a:lstStyle/>
          <a:p>
            <a:r>
              <a:rPr lang="en-US" altLang="zh-TW" b="1" dirty="0"/>
              <a:t>Making Suggestions</a:t>
            </a:r>
            <a:endParaRPr lang="zh-TW" altLang="en-US" b="1" dirty="0"/>
          </a:p>
        </p:txBody>
      </p:sp>
      <p:sp>
        <p:nvSpPr>
          <p:cNvPr id="3" name="內容版面配置區 2">
            <a:extLst>
              <a:ext uri="{FF2B5EF4-FFF2-40B4-BE49-F238E27FC236}">
                <a16:creationId xmlns:a16="http://schemas.microsoft.com/office/drawing/2014/main" id="{596FC9F7-1F7B-4AF6-BB34-17F00C317B4B}"/>
              </a:ext>
            </a:extLst>
          </p:cNvPr>
          <p:cNvSpPr>
            <a:spLocks noGrp="1"/>
          </p:cNvSpPr>
          <p:nvPr>
            <p:ph idx="1"/>
          </p:nvPr>
        </p:nvSpPr>
        <p:spPr/>
        <p:txBody>
          <a:bodyPr/>
          <a:lstStyle/>
          <a:p>
            <a:r>
              <a:rPr lang="en-US" altLang="zh-TW" dirty="0"/>
              <a:t>A suggestion is different from a command.</a:t>
            </a:r>
          </a:p>
          <a:p>
            <a:r>
              <a:rPr lang="en-US" altLang="zh-TW" dirty="0"/>
              <a:t>Even though some humans seem to miss the point entirely, a suggestion is simply an idea put forth as a potential solution to a problem.</a:t>
            </a:r>
          </a:p>
          <a:p>
            <a:r>
              <a:rPr lang="en-US" altLang="zh-TW" dirty="0"/>
              <a:t>Making a suggestion implies that other solutions could exist and that accepting a suggestion doesn’t mean automatically implementing it.</a:t>
            </a:r>
            <a:endParaRPr lang="zh-TW" altLang="en-US" dirty="0"/>
          </a:p>
        </p:txBody>
      </p:sp>
    </p:spTree>
    <p:extLst>
      <p:ext uri="{BB962C8B-B14F-4D97-AF65-F5344CB8AC3E}">
        <p14:creationId xmlns:p14="http://schemas.microsoft.com/office/powerpoint/2010/main" val="9607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C7FF077-38EA-4C8E-9787-50717340CD0B}"/>
              </a:ext>
            </a:extLst>
          </p:cNvPr>
          <p:cNvSpPr>
            <a:spLocks noGrp="1"/>
          </p:cNvSpPr>
          <p:nvPr>
            <p:ph type="title"/>
          </p:nvPr>
        </p:nvSpPr>
        <p:spPr/>
        <p:txBody>
          <a:bodyPr/>
          <a:lstStyle/>
          <a:p>
            <a:r>
              <a:rPr lang="en-US" altLang="zh-TW" dirty="0"/>
              <a:t>Getting suggestions based on past actions</a:t>
            </a:r>
            <a:endParaRPr lang="zh-TW" altLang="en-US" dirty="0"/>
          </a:p>
        </p:txBody>
      </p:sp>
      <p:sp>
        <p:nvSpPr>
          <p:cNvPr id="3" name="內容版面配置區 2">
            <a:extLst>
              <a:ext uri="{FF2B5EF4-FFF2-40B4-BE49-F238E27FC236}">
                <a16:creationId xmlns:a16="http://schemas.microsoft.com/office/drawing/2014/main" id="{A79225C0-30BC-4D39-82E2-3A840A604E58}"/>
              </a:ext>
            </a:extLst>
          </p:cNvPr>
          <p:cNvSpPr>
            <a:spLocks noGrp="1"/>
          </p:cNvSpPr>
          <p:nvPr>
            <p:ph idx="1"/>
          </p:nvPr>
        </p:nvSpPr>
        <p:spPr/>
        <p:txBody>
          <a:bodyPr/>
          <a:lstStyle/>
          <a:p>
            <a:r>
              <a:rPr lang="en-US" altLang="zh-TW" dirty="0"/>
              <a:t>The most common way that an AI uses to create a suggestion is by collecting past actions as events and then using those past actions as a dataset for making new suggestions.</a:t>
            </a:r>
          </a:p>
          <a:p>
            <a:r>
              <a:rPr lang="en-US" altLang="zh-TW" dirty="0"/>
              <a:t>Humans output an enormous number of clues while performing tasks. Unlike humans, an AI actually pays attention to every one of these clues and can record them in a consistent manner to create </a:t>
            </a:r>
            <a:r>
              <a:rPr lang="en-US" altLang="zh-TW" i="1" dirty="0"/>
              <a:t>action data</a:t>
            </a:r>
            <a:r>
              <a:rPr lang="en-US" altLang="zh-TW" dirty="0"/>
              <a:t>.</a:t>
            </a:r>
            <a:endParaRPr lang="zh-TW" altLang="en-US" dirty="0"/>
          </a:p>
        </p:txBody>
      </p:sp>
    </p:spTree>
    <p:extLst>
      <p:ext uri="{BB962C8B-B14F-4D97-AF65-F5344CB8AC3E}">
        <p14:creationId xmlns:p14="http://schemas.microsoft.com/office/powerpoint/2010/main" val="3981442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9AF840-076B-473A-AB25-7227CEFFC999}"/>
              </a:ext>
            </a:extLst>
          </p:cNvPr>
          <p:cNvSpPr>
            <a:spLocks noGrp="1"/>
          </p:cNvSpPr>
          <p:nvPr>
            <p:ph type="title"/>
          </p:nvPr>
        </p:nvSpPr>
        <p:spPr/>
        <p:txBody>
          <a:bodyPr/>
          <a:lstStyle/>
          <a:p>
            <a:r>
              <a:rPr lang="en-US" altLang="zh-TW" dirty="0"/>
              <a:t>Getting suggestions based on groups</a:t>
            </a:r>
            <a:endParaRPr lang="zh-TW" altLang="en-US" dirty="0"/>
          </a:p>
        </p:txBody>
      </p:sp>
      <p:sp>
        <p:nvSpPr>
          <p:cNvPr id="3" name="內容版面配置區 2">
            <a:extLst>
              <a:ext uri="{FF2B5EF4-FFF2-40B4-BE49-F238E27FC236}">
                <a16:creationId xmlns:a16="http://schemas.microsoft.com/office/drawing/2014/main" id="{9F1D22D9-990A-4C27-A0BE-7D83E247FA25}"/>
              </a:ext>
            </a:extLst>
          </p:cNvPr>
          <p:cNvSpPr>
            <a:spLocks noGrp="1"/>
          </p:cNvSpPr>
          <p:nvPr>
            <p:ph idx="1"/>
          </p:nvPr>
        </p:nvSpPr>
        <p:spPr/>
        <p:txBody>
          <a:bodyPr/>
          <a:lstStyle/>
          <a:p>
            <a:r>
              <a:rPr lang="en-US" altLang="zh-TW" dirty="0"/>
              <a:t>Another common way to make suggestions relies on group membership.</a:t>
            </a:r>
          </a:p>
          <a:p>
            <a:endParaRPr lang="zh-TW" altLang="en-US" dirty="0"/>
          </a:p>
        </p:txBody>
      </p:sp>
    </p:spTree>
    <p:extLst>
      <p:ext uri="{BB962C8B-B14F-4D97-AF65-F5344CB8AC3E}">
        <p14:creationId xmlns:p14="http://schemas.microsoft.com/office/powerpoint/2010/main" val="3975392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0AFFEF-E51E-4FDC-96E0-DE3D3183E06B}"/>
              </a:ext>
            </a:extLst>
          </p:cNvPr>
          <p:cNvSpPr>
            <a:spLocks noGrp="1"/>
          </p:cNvSpPr>
          <p:nvPr>
            <p:ph type="title"/>
          </p:nvPr>
        </p:nvSpPr>
        <p:spPr/>
        <p:txBody>
          <a:bodyPr/>
          <a:lstStyle/>
          <a:p>
            <a:r>
              <a:rPr lang="en-US" altLang="zh-TW" dirty="0"/>
              <a:t>Obtaining the wrong suggestions</a:t>
            </a:r>
            <a:endParaRPr lang="zh-TW" altLang="en-US" dirty="0"/>
          </a:p>
        </p:txBody>
      </p:sp>
      <p:sp>
        <p:nvSpPr>
          <p:cNvPr id="3" name="內容版面配置區 2">
            <a:extLst>
              <a:ext uri="{FF2B5EF4-FFF2-40B4-BE49-F238E27FC236}">
                <a16:creationId xmlns:a16="http://schemas.microsoft.com/office/drawing/2014/main" id="{B3AA5F7C-DA13-4F20-A15E-0B3F6534CED8}"/>
              </a:ext>
            </a:extLst>
          </p:cNvPr>
          <p:cNvSpPr>
            <a:spLocks noGrp="1"/>
          </p:cNvSpPr>
          <p:nvPr>
            <p:ph idx="1"/>
          </p:nvPr>
        </p:nvSpPr>
        <p:spPr/>
        <p:txBody>
          <a:bodyPr>
            <a:normAutofit lnSpcReduction="10000"/>
          </a:bodyPr>
          <a:lstStyle/>
          <a:p>
            <a:r>
              <a:rPr lang="en-US" altLang="zh-TW" dirty="0"/>
              <a:t>Anyone who has spent time shopping online knows that websites often provide suggestions based on various criteria, such as previous purchases or even searches.</a:t>
            </a:r>
          </a:p>
          <a:p>
            <a:r>
              <a:rPr lang="en-US" altLang="zh-TW" dirty="0"/>
              <a:t>Unfortunately, these suggestions are often wrong because the underlying AI lacks understanding.</a:t>
            </a:r>
          </a:p>
          <a:p>
            <a:r>
              <a:rPr lang="en-US" altLang="zh-TW" dirty="0"/>
              <a:t>Besides rule-based or logic errors in AIs, suggestions can become corrupted through data issues.</a:t>
            </a:r>
          </a:p>
          <a:p>
            <a:r>
              <a:rPr lang="en-US" altLang="zh-TW" dirty="0"/>
              <a:t>When an AI manages to get past the logic, rule, and data issues, it sometimes still makes bad suggestions because it doesn’t understand the correlation between certain datasets in the same way a human does.</a:t>
            </a:r>
            <a:endParaRPr lang="zh-TW" altLang="en-US" dirty="0"/>
          </a:p>
        </p:txBody>
      </p:sp>
    </p:spTree>
    <p:extLst>
      <p:ext uri="{BB962C8B-B14F-4D97-AF65-F5344CB8AC3E}">
        <p14:creationId xmlns:p14="http://schemas.microsoft.com/office/powerpoint/2010/main" val="2734316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8FB2A0-6646-42FB-B50B-25BE64496CC4}"/>
              </a:ext>
            </a:extLst>
          </p:cNvPr>
          <p:cNvSpPr>
            <a:spLocks noGrp="1"/>
          </p:cNvSpPr>
          <p:nvPr>
            <p:ph type="title"/>
          </p:nvPr>
        </p:nvSpPr>
        <p:spPr/>
        <p:txBody>
          <a:bodyPr/>
          <a:lstStyle/>
          <a:p>
            <a:r>
              <a:rPr lang="en-US" altLang="zh-TW" b="1" dirty="0"/>
              <a:t>Considering AI-based Errors</a:t>
            </a:r>
            <a:endParaRPr lang="zh-TW" altLang="en-US" b="1" dirty="0"/>
          </a:p>
        </p:txBody>
      </p:sp>
      <p:sp>
        <p:nvSpPr>
          <p:cNvPr id="3" name="內容版面配置區 2">
            <a:extLst>
              <a:ext uri="{FF2B5EF4-FFF2-40B4-BE49-F238E27FC236}">
                <a16:creationId xmlns:a16="http://schemas.microsoft.com/office/drawing/2014/main" id="{FFC389CD-632F-4862-99E0-4AC3F7EFEC76}"/>
              </a:ext>
            </a:extLst>
          </p:cNvPr>
          <p:cNvSpPr>
            <a:spLocks noGrp="1"/>
          </p:cNvSpPr>
          <p:nvPr>
            <p:ph idx="1"/>
          </p:nvPr>
        </p:nvSpPr>
        <p:spPr/>
        <p:txBody>
          <a:bodyPr>
            <a:normAutofit lnSpcReduction="10000"/>
          </a:bodyPr>
          <a:lstStyle/>
          <a:p>
            <a:r>
              <a:rPr lang="en-US" altLang="zh-TW" dirty="0"/>
              <a:t>AI image recognition fooled by single pixel change.</a:t>
            </a:r>
          </a:p>
          <a:p>
            <a:r>
              <a:rPr lang="en-US" altLang="zh-TW" dirty="0"/>
              <a:t>AI still has a high error rate in some circumstances, and the developers working with the AI are usually unsure why the errors even occur.</a:t>
            </a:r>
          </a:p>
          <a:p>
            <a:r>
              <a:rPr lang="en-US" altLang="zh-TW" dirty="0"/>
              <a:t>AI can’t even emulate all seven forms of human intelligence, so mistakes are not only possible but also unavoidable.</a:t>
            </a:r>
          </a:p>
          <a:p>
            <a:r>
              <a:rPr lang="en-US" altLang="zh-TW" dirty="0"/>
              <a:t>Artificial intelligence is not as smart as think.</a:t>
            </a:r>
          </a:p>
          <a:p>
            <a:r>
              <a:rPr lang="en-US" altLang="zh-TW" dirty="0"/>
              <a:t>Many of the seemingly impossible tasks that AI performs today are the result of using brute-force methods rather than anything even close to actual thinking.</a:t>
            </a:r>
            <a:endParaRPr lang="zh-TW" altLang="en-US" dirty="0"/>
          </a:p>
        </p:txBody>
      </p:sp>
    </p:spTree>
    <p:extLst>
      <p:ext uri="{BB962C8B-B14F-4D97-AF65-F5344CB8AC3E}">
        <p14:creationId xmlns:p14="http://schemas.microsoft.com/office/powerpoint/2010/main" val="4123561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9460A56-ECE4-41B1-812C-1D647DAC8D7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0139C26-53EF-490B-950D-E85D105A8913}"/>
              </a:ext>
            </a:extLst>
          </p:cNvPr>
          <p:cNvSpPr>
            <a:spLocks noGrp="1"/>
          </p:cNvSpPr>
          <p:nvPr>
            <p:ph idx="1"/>
          </p:nvPr>
        </p:nvSpPr>
        <p:spPr/>
        <p:txBody>
          <a:bodyPr/>
          <a:lstStyle/>
          <a:p>
            <a:r>
              <a:rPr lang="en-US" altLang="zh-TW" dirty="0"/>
              <a:t>In fact, when coupled with a knowledgeable human, AI can make its human counterpart fast and efficient.</a:t>
            </a:r>
          </a:p>
          <a:p>
            <a:r>
              <a:rPr lang="en-US" altLang="zh-TW" dirty="0"/>
              <a:t>AI doesn’t think, and it can’t replace humans in </a:t>
            </a:r>
            <a:r>
              <a:rPr lang="en-US" altLang="zh-TW"/>
              <a:t>many dynamic situations </a:t>
            </a:r>
            <a:r>
              <a:rPr lang="en-US" altLang="zh-TW" dirty="0"/>
              <a:t>today.</a:t>
            </a:r>
            <a:endParaRPr lang="zh-TW" altLang="en-US" dirty="0"/>
          </a:p>
        </p:txBody>
      </p:sp>
    </p:spTree>
    <p:extLst>
      <p:ext uri="{BB962C8B-B14F-4D97-AF65-F5344CB8AC3E}">
        <p14:creationId xmlns:p14="http://schemas.microsoft.com/office/powerpoint/2010/main" val="70094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B053C2-340E-4811-9DF7-15F304C0AA5F}"/>
              </a:ext>
            </a:extLst>
          </p:cNvPr>
          <p:cNvSpPr>
            <a:spLocks noGrp="1"/>
          </p:cNvSpPr>
          <p:nvPr>
            <p:ph type="title"/>
          </p:nvPr>
        </p:nvSpPr>
        <p:spPr/>
        <p:txBody>
          <a:bodyPr/>
          <a:lstStyle/>
          <a:p>
            <a:r>
              <a:rPr lang="en-US" altLang="zh-TW" b="1" dirty="0"/>
              <a:t>Chapter 5 Seeing AI Uses in Computer Applications</a:t>
            </a:r>
            <a:endParaRPr lang="zh-TW" altLang="en-US" b="1" dirty="0"/>
          </a:p>
        </p:txBody>
      </p:sp>
      <p:sp>
        <p:nvSpPr>
          <p:cNvPr id="3" name="內容版面配置區 2">
            <a:extLst>
              <a:ext uri="{FF2B5EF4-FFF2-40B4-BE49-F238E27FC236}">
                <a16:creationId xmlns:a16="http://schemas.microsoft.com/office/drawing/2014/main" id="{573E7E5B-1A86-4198-AFD1-9C27B2A55488}"/>
              </a:ext>
            </a:extLst>
          </p:cNvPr>
          <p:cNvSpPr>
            <a:spLocks noGrp="1"/>
          </p:cNvSpPr>
          <p:nvPr>
            <p:ph idx="1"/>
          </p:nvPr>
        </p:nvSpPr>
        <p:spPr/>
        <p:txBody>
          <a:bodyPr/>
          <a:lstStyle/>
          <a:p>
            <a:r>
              <a:rPr lang="en-US" altLang="zh-TW" dirty="0"/>
              <a:t>Defining and using AI in applications</a:t>
            </a:r>
          </a:p>
          <a:p>
            <a:r>
              <a:rPr lang="en-US" altLang="zh-TW" dirty="0"/>
              <a:t>Using AI for corrections and suggestions</a:t>
            </a:r>
          </a:p>
          <a:p>
            <a:r>
              <a:rPr lang="en-US" altLang="zh-TW" dirty="0"/>
              <a:t>Understanding potential AI errors</a:t>
            </a:r>
            <a:endParaRPr lang="zh-TW" altLang="en-US" dirty="0"/>
          </a:p>
        </p:txBody>
      </p:sp>
    </p:spTree>
    <p:extLst>
      <p:ext uri="{BB962C8B-B14F-4D97-AF65-F5344CB8AC3E}">
        <p14:creationId xmlns:p14="http://schemas.microsoft.com/office/powerpoint/2010/main" val="375010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2178FA-9C82-44F3-8BB9-899FBBB0757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BD1CA53-E826-48EA-BDD8-0F7C7F7E04E9}"/>
              </a:ext>
            </a:extLst>
          </p:cNvPr>
          <p:cNvSpPr>
            <a:spLocks noGrp="1"/>
          </p:cNvSpPr>
          <p:nvPr>
            <p:ph idx="1"/>
          </p:nvPr>
        </p:nvSpPr>
        <p:spPr/>
        <p:txBody>
          <a:bodyPr>
            <a:normAutofit lnSpcReduction="10000"/>
          </a:bodyPr>
          <a:lstStyle/>
          <a:p>
            <a:r>
              <a:rPr lang="en-US" altLang="zh-TW" dirty="0"/>
              <a:t>AI application types, many of which will surprise you, and the fields that commonly rely on AI to perform a significant number of tasks.</a:t>
            </a:r>
          </a:p>
          <a:p>
            <a:r>
              <a:rPr lang="en-US" altLang="zh-TW" dirty="0"/>
              <a:t>You also discover a source of limitations for creating AI-based applications.</a:t>
            </a:r>
          </a:p>
          <a:p>
            <a:r>
              <a:rPr lang="en-US" altLang="zh-TW" dirty="0"/>
              <a:t>The two essential ways in which AI currently contributes to human needs are through corrections and suggestions.</a:t>
            </a:r>
          </a:p>
          <a:p>
            <a:r>
              <a:rPr lang="en-US" altLang="zh-TW" dirty="0"/>
              <a:t>The third main part of the chapter discusses potential AI errors.</a:t>
            </a:r>
          </a:p>
          <a:p>
            <a:r>
              <a:rPr lang="en-US" altLang="zh-TW" dirty="0"/>
              <a:t>If you get the idea that AI applications provide gray, rather than black or white, results, you’re well on the road to understanding how AI modifies typical computer applications.</a:t>
            </a:r>
            <a:endParaRPr lang="zh-TW" altLang="en-US" dirty="0"/>
          </a:p>
        </p:txBody>
      </p:sp>
    </p:spTree>
    <p:extLst>
      <p:ext uri="{BB962C8B-B14F-4D97-AF65-F5344CB8AC3E}">
        <p14:creationId xmlns:p14="http://schemas.microsoft.com/office/powerpoint/2010/main" val="181084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A19AB0-82BA-418D-B196-AAB609A2F1A2}"/>
              </a:ext>
            </a:extLst>
          </p:cNvPr>
          <p:cNvSpPr>
            <a:spLocks noGrp="1"/>
          </p:cNvSpPr>
          <p:nvPr>
            <p:ph type="title"/>
          </p:nvPr>
        </p:nvSpPr>
        <p:spPr/>
        <p:txBody>
          <a:bodyPr/>
          <a:lstStyle/>
          <a:p>
            <a:r>
              <a:rPr lang="en-US" altLang="zh-TW" b="1" dirty="0"/>
              <a:t>Introducing Common Application Types</a:t>
            </a:r>
            <a:endParaRPr lang="zh-TW" altLang="en-US" b="1" dirty="0"/>
          </a:p>
        </p:txBody>
      </p:sp>
      <p:sp>
        <p:nvSpPr>
          <p:cNvPr id="3" name="內容版面配置區 2">
            <a:extLst>
              <a:ext uri="{FF2B5EF4-FFF2-40B4-BE49-F238E27FC236}">
                <a16:creationId xmlns:a16="http://schemas.microsoft.com/office/drawing/2014/main" id="{782398CB-82BC-4F6F-BC32-A128EA3DBC5F}"/>
              </a:ext>
            </a:extLst>
          </p:cNvPr>
          <p:cNvSpPr>
            <a:spLocks noGrp="1"/>
          </p:cNvSpPr>
          <p:nvPr>
            <p:ph idx="1"/>
          </p:nvPr>
        </p:nvSpPr>
        <p:spPr/>
        <p:txBody>
          <a:bodyPr>
            <a:normAutofit/>
          </a:bodyPr>
          <a:lstStyle/>
          <a:p>
            <a:r>
              <a:rPr lang="en-US" altLang="zh-TW" dirty="0"/>
              <a:t>Just as the only thing that limits the kinds of procedural computer application types is the imagination of the programmer, so may AI applications appear in any venue for just about any purpose, most of which no one has thought of yet.</a:t>
            </a:r>
          </a:p>
          <a:p>
            <a:r>
              <a:rPr lang="en-US" altLang="zh-TW" dirty="0"/>
              <a:t>In fact, the flexibility that AI offers means that some AI applications may appear in places other than those for which the programmer originally defined them.</a:t>
            </a:r>
          </a:p>
          <a:p>
            <a:r>
              <a:rPr lang="en-US" altLang="zh-TW" dirty="0"/>
              <a:t>In fact, someday AI software may well write its own next generation.</a:t>
            </a:r>
            <a:endParaRPr lang="zh-TW" altLang="en-US" dirty="0"/>
          </a:p>
        </p:txBody>
      </p:sp>
    </p:spTree>
    <p:extLst>
      <p:ext uri="{BB962C8B-B14F-4D97-AF65-F5344CB8AC3E}">
        <p14:creationId xmlns:p14="http://schemas.microsoft.com/office/powerpoint/2010/main" val="254677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1552F6-B779-43ED-97C5-31C36C4177E9}"/>
              </a:ext>
            </a:extLst>
          </p:cNvPr>
          <p:cNvSpPr>
            <a:spLocks noGrp="1"/>
          </p:cNvSpPr>
          <p:nvPr>
            <p:ph type="title"/>
          </p:nvPr>
        </p:nvSpPr>
        <p:spPr/>
        <p:txBody>
          <a:bodyPr/>
          <a:lstStyle/>
          <a:p>
            <a:r>
              <a:rPr lang="en-US" altLang="zh-TW" b="1" dirty="0"/>
              <a:t>Using AI in typical applications</a:t>
            </a:r>
            <a:endParaRPr lang="zh-TW" altLang="en-US" b="1" dirty="0"/>
          </a:p>
        </p:txBody>
      </p:sp>
      <p:sp>
        <p:nvSpPr>
          <p:cNvPr id="3" name="內容版面配置區 2">
            <a:extLst>
              <a:ext uri="{FF2B5EF4-FFF2-40B4-BE49-F238E27FC236}">
                <a16:creationId xmlns:a16="http://schemas.microsoft.com/office/drawing/2014/main" id="{2F1C0EB3-6BA9-4764-ADD1-1735BF34E383}"/>
              </a:ext>
            </a:extLst>
          </p:cNvPr>
          <p:cNvSpPr>
            <a:spLocks noGrp="1"/>
          </p:cNvSpPr>
          <p:nvPr>
            <p:ph idx="1"/>
          </p:nvPr>
        </p:nvSpPr>
        <p:spPr/>
        <p:txBody>
          <a:bodyPr>
            <a:normAutofit lnSpcReduction="10000"/>
          </a:bodyPr>
          <a:lstStyle/>
          <a:p>
            <a:r>
              <a:rPr lang="en-US" altLang="zh-TW" dirty="0"/>
              <a:t>You might find AI in places where it’s hard to imagine using an AI.</a:t>
            </a:r>
          </a:p>
          <a:p>
            <a:pPr lvl="1"/>
            <a:r>
              <a:rPr lang="en-US" altLang="zh-TW" dirty="0"/>
              <a:t>Artificial creativity</a:t>
            </a:r>
          </a:p>
          <a:p>
            <a:pPr lvl="1"/>
            <a:r>
              <a:rPr lang="en-US" altLang="zh-TW" dirty="0"/>
              <a:t>Computer vision, virtual reality, and image processing</a:t>
            </a:r>
          </a:p>
          <a:p>
            <a:pPr lvl="1"/>
            <a:r>
              <a:rPr lang="en-US" altLang="zh-TW" dirty="0"/>
              <a:t>Diagnosis (artificial intelligence)</a:t>
            </a:r>
          </a:p>
          <a:p>
            <a:pPr lvl="1"/>
            <a:r>
              <a:rPr lang="en-US" altLang="zh-TW" dirty="0"/>
              <a:t>Face recognition</a:t>
            </a:r>
          </a:p>
          <a:p>
            <a:pPr lvl="1"/>
            <a:r>
              <a:rPr lang="en-US" altLang="zh-TW" dirty="0"/>
              <a:t>Game artificial intelligence, computer game bot, game theory, and strategic planning</a:t>
            </a:r>
          </a:p>
          <a:p>
            <a:pPr lvl="1"/>
            <a:r>
              <a:rPr lang="en-US" altLang="zh-TW" dirty="0"/>
              <a:t>Handwriting recognition</a:t>
            </a:r>
          </a:p>
          <a:p>
            <a:pPr lvl="1"/>
            <a:r>
              <a:rPr lang="en-US" altLang="zh-TW" dirty="0"/>
              <a:t>Natural language processing, translation, and chatterbots</a:t>
            </a:r>
          </a:p>
          <a:p>
            <a:pPr lvl="1"/>
            <a:r>
              <a:rPr lang="en-US" altLang="zh-TW" dirty="0"/>
              <a:t>Nonlinear control and robotics</a:t>
            </a:r>
          </a:p>
          <a:p>
            <a:pPr lvl="1"/>
            <a:r>
              <a:rPr lang="en-US" altLang="zh-TW" dirty="0"/>
              <a:t>Optical character recognition</a:t>
            </a:r>
          </a:p>
          <a:p>
            <a:pPr lvl="1"/>
            <a:r>
              <a:rPr lang="en-US" altLang="zh-TW" dirty="0"/>
              <a:t>Speech recognition</a:t>
            </a:r>
            <a:endParaRPr lang="zh-TW" altLang="en-US" dirty="0"/>
          </a:p>
        </p:txBody>
      </p:sp>
    </p:spTree>
    <p:extLst>
      <p:ext uri="{BB962C8B-B14F-4D97-AF65-F5344CB8AC3E}">
        <p14:creationId xmlns:p14="http://schemas.microsoft.com/office/powerpoint/2010/main" val="378922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AF866C-24C1-4FC6-B4E6-4FEBD750FA9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7A256FB-2214-45D8-9F4B-AA2689C3D09A}"/>
              </a:ext>
            </a:extLst>
          </p:cNvPr>
          <p:cNvSpPr>
            <a:spLocks noGrp="1"/>
          </p:cNvSpPr>
          <p:nvPr>
            <p:ph idx="1"/>
          </p:nvPr>
        </p:nvSpPr>
        <p:spPr/>
        <p:txBody>
          <a:bodyPr/>
          <a:lstStyle/>
          <a:p>
            <a:r>
              <a:rPr lang="en-US" altLang="zh-TW" dirty="0"/>
              <a:t>The AI exploit with the greatest potential for creating serious problems, however, is the </a:t>
            </a:r>
            <a:r>
              <a:rPr lang="en-US" altLang="zh-TW" i="1" dirty="0"/>
              <a:t>deep fake</a:t>
            </a:r>
            <a:r>
              <a:rPr lang="en-US" altLang="zh-TW" dirty="0"/>
              <a:t>.</a:t>
            </a:r>
          </a:p>
          <a:p>
            <a:r>
              <a:rPr lang="en-US" altLang="zh-TW" dirty="0"/>
              <a:t>Not every use of AI is aboveboard and honest. Hackers can use AI hacks to attack AI applications to force them to perform in ways that the creator never envisioned.</a:t>
            </a:r>
            <a:endParaRPr lang="zh-TW" altLang="en-US" dirty="0"/>
          </a:p>
        </p:txBody>
      </p:sp>
    </p:spTree>
    <p:extLst>
      <p:ext uri="{BB962C8B-B14F-4D97-AF65-F5344CB8AC3E}">
        <p14:creationId xmlns:p14="http://schemas.microsoft.com/office/powerpoint/2010/main" val="382085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94C0985-10BE-4507-AB06-F36A1C97D3A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1A6F161-D707-477B-B55A-9AC65C7F78FD}"/>
              </a:ext>
            </a:extLst>
          </p:cNvPr>
          <p:cNvSpPr>
            <a:spLocks noGrp="1"/>
          </p:cNvSpPr>
          <p:nvPr>
            <p:ph idx="1"/>
          </p:nvPr>
        </p:nvSpPr>
        <p:spPr/>
        <p:txBody>
          <a:bodyPr>
            <a:normAutofit fontScale="85000" lnSpcReduction="20000"/>
          </a:bodyPr>
          <a:lstStyle/>
          <a:p>
            <a:r>
              <a:rPr lang="en-US" altLang="zh-TW" dirty="0"/>
              <a:t>Fields where AI most commonly makes an appearance:</a:t>
            </a:r>
          </a:p>
          <a:p>
            <a:pPr lvl="1"/>
            <a:r>
              <a:rPr lang="en-US" altLang="zh-TW" dirty="0"/>
              <a:t>Artificial life</a:t>
            </a:r>
          </a:p>
          <a:p>
            <a:pPr lvl="1"/>
            <a:r>
              <a:rPr lang="en-US" altLang="zh-TW" dirty="0"/>
              <a:t>Automated reasoning</a:t>
            </a:r>
          </a:p>
          <a:p>
            <a:pPr lvl="1"/>
            <a:r>
              <a:rPr lang="en-US" altLang="zh-TW" dirty="0"/>
              <a:t>Automation</a:t>
            </a:r>
          </a:p>
          <a:p>
            <a:pPr lvl="1"/>
            <a:r>
              <a:rPr lang="en-US" altLang="zh-TW" dirty="0"/>
              <a:t>Biologically Inspired Computing</a:t>
            </a:r>
          </a:p>
          <a:p>
            <a:pPr lvl="1"/>
            <a:r>
              <a:rPr lang="en-US" altLang="zh-TW" dirty="0"/>
              <a:t>Concept mining</a:t>
            </a:r>
          </a:p>
          <a:p>
            <a:pPr lvl="1"/>
            <a:r>
              <a:rPr lang="en-US" altLang="zh-TW" dirty="0"/>
              <a:t>Data mining</a:t>
            </a:r>
          </a:p>
          <a:p>
            <a:pPr lvl="1"/>
            <a:r>
              <a:rPr lang="en-US" altLang="zh-TW" dirty="0"/>
              <a:t>Email spam filtering</a:t>
            </a:r>
          </a:p>
          <a:p>
            <a:pPr lvl="1"/>
            <a:r>
              <a:rPr lang="en-US" altLang="zh-TW" dirty="0"/>
              <a:t>Hybrid intelligent system</a:t>
            </a:r>
          </a:p>
          <a:p>
            <a:pPr lvl="1"/>
            <a:r>
              <a:rPr lang="en-US" altLang="zh-TW" dirty="0"/>
              <a:t>Intelligent agent and intelligent control</a:t>
            </a:r>
          </a:p>
          <a:p>
            <a:pPr lvl="1"/>
            <a:r>
              <a:rPr lang="en-US" altLang="zh-TW" dirty="0"/>
              <a:t>Knowledge representation</a:t>
            </a:r>
          </a:p>
          <a:p>
            <a:pPr lvl="1"/>
            <a:r>
              <a:rPr lang="en-US" altLang="zh-TW" dirty="0"/>
              <a:t>Litigation</a:t>
            </a:r>
          </a:p>
          <a:p>
            <a:pPr lvl="1"/>
            <a:r>
              <a:rPr lang="en-US" altLang="zh-TW" dirty="0"/>
              <a:t>Robotics: behavior-based robotics, cognition, cybernetics, developmental robotics (epigenetic), and evolutionary robotics</a:t>
            </a:r>
          </a:p>
          <a:p>
            <a:pPr lvl="1"/>
            <a:r>
              <a:rPr lang="en-US" altLang="zh-TW" dirty="0"/>
              <a:t>Semantic web</a:t>
            </a:r>
            <a:endParaRPr lang="zh-TW" altLang="en-US" dirty="0"/>
          </a:p>
        </p:txBody>
      </p:sp>
    </p:spTree>
    <p:extLst>
      <p:ext uri="{BB962C8B-B14F-4D97-AF65-F5344CB8AC3E}">
        <p14:creationId xmlns:p14="http://schemas.microsoft.com/office/powerpoint/2010/main" val="187813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AC75CA-3C07-4DFC-99C0-8563397A19F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C7038EA-4EAF-4B73-B308-5445FBD1E29A}"/>
              </a:ext>
            </a:extLst>
          </p:cNvPr>
          <p:cNvSpPr>
            <a:spLocks noGrp="1"/>
          </p:cNvSpPr>
          <p:nvPr>
            <p:ph idx="1"/>
          </p:nvPr>
        </p:nvSpPr>
        <p:spPr/>
        <p:txBody>
          <a:bodyPr/>
          <a:lstStyle/>
          <a:p>
            <a:r>
              <a:rPr lang="en-US" altLang="zh-TW" dirty="0"/>
              <a:t>The underlying issue pertains to having a strong AI, one that actually understands what it’s trying to do, and a weak AI, one that is simply following the rules.</a:t>
            </a:r>
          </a:p>
          <a:p>
            <a:r>
              <a:rPr lang="en-US" altLang="zh-TW" dirty="0"/>
              <a:t>All AI today is weak AI; it doesn’t actually understand anything. What you see is clever programming that simulates thought by using rules (such as those implicit in algorithms).</a:t>
            </a:r>
            <a:endParaRPr lang="zh-TW" altLang="en-US" dirty="0"/>
          </a:p>
        </p:txBody>
      </p:sp>
    </p:spTree>
    <p:extLst>
      <p:ext uri="{BB962C8B-B14F-4D97-AF65-F5344CB8AC3E}">
        <p14:creationId xmlns:p14="http://schemas.microsoft.com/office/powerpoint/2010/main" val="257144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FDC439-EC48-44E7-BEBF-73B30E3B9567}"/>
              </a:ext>
            </a:extLst>
          </p:cNvPr>
          <p:cNvSpPr>
            <a:spLocks noGrp="1"/>
          </p:cNvSpPr>
          <p:nvPr>
            <p:ph type="title"/>
          </p:nvPr>
        </p:nvSpPr>
        <p:spPr/>
        <p:txBody>
          <a:bodyPr/>
          <a:lstStyle/>
          <a:p>
            <a:r>
              <a:rPr lang="en-US" altLang="zh-TW" b="1" dirty="0"/>
              <a:t>Seeing How AI Makes Applications Friendlier</a:t>
            </a:r>
            <a:endParaRPr lang="zh-TW" altLang="en-US" b="1" dirty="0"/>
          </a:p>
        </p:txBody>
      </p:sp>
      <p:sp>
        <p:nvSpPr>
          <p:cNvPr id="3" name="內容版面配置區 2">
            <a:extLst>
              <a:ext uri="{FF2B5EF4-FFF2-40B4-BE49-F238E27FC236}">
                <a16:creationId xmlns:a16="http://schemas.microsoft.com/office/drawing/2014/main" id="{38826238-9810-4857-990E-50BDA629B5E6}"/>
              </a:ext>
            </a:extLst>
          </p:cNvPr>
          <p:cNvSpPr>
            <a:spLocks noGrp="1"/>
          </p:cNvSpPr>
          <p:nvPr>
            <p:ph idx="1"/>
          </p:nvPr>
        </p:nvSpPr>
        <p:spPr/>
        <p:txBody>
          <a:bodyPr>
            <a:normAutofit/>
          </a:bodyPr>
          <a:lstStyle/>
          <a:p>
            <a:r>
              <a:rPr lang="en-US" altLang="zh-TW" dirty="0"/>
              <a:t>an AI can provide anticipation of user</a:t>
            </a:r>
            <a:r>
              <a:rPr lang="zh-TW" altLang="en-US" dirty="0"/>
              <a:t> </a:t>
            </a:r>
            <a:r>
              <a:rPr lang="en-US" altLang="zh-TW" dirty="0"/>
              <a:t>input.</a:t>
            </a:r>
          </a:p>
          <a:p>
            <a:r>
              <a:rPr lang="en-US" altLang="zh-TW" dirty="0"/>
              <a:t>An AI can also learn from previous user input in reorganizing suggestions in a way</a:t>
            </a:r>
            <a:r>
              <a:rPr lang="zh-TW" altLang="en-US" dirty="0"/>
              <a:t> </a:t>
            </a:r>
            <a:r>
              <a:rPr lang="en-US" altLang="zh-TW" dirty="0"/>
              <a:t>that works with the user’s method of performing tasks.</a:t>
            </a:r>
          </a:p>
          <a:p>
            <a:r>
              <a:rPr lang="en-US" altLang="zh-TW" dirty="0"/>
              <a:t>Suggestions can also include providing the user with</a:t>
            </a:r>
            <a:r>
              <a:rPr lang="zh-TW" altLang="en-US" dirty="0"/>
              <a:t> </a:t>
            </a:r>
            <a:r>
              <a:rPr lang="en-US" altLang="zh-TW" dirty="0"/>
              <a:t>ideas that the user might not have considered otherwise.</a:t>
            </a:r>
          </a:p>
          <a:p>
            <a:r>
              <a:rPr lang="en-US" altLang="zh-TW" dirty="0"/>
              <a:t>The AI is performing an advanced form of pattern matching as</a:t>
            </a:r>
          </a:p>
          <a:p>
            <a:r>
              <a:rPr lang="en-US" altLang="zh-TW" dirty="0"/>
              <a:t>well as analysis to determine the probability of the need for a particular input.</a:t>
            </a:r>
            <a:endParaRPr lang="zh-TW" altLang="en-US" dirty="0"/>
          </a:p>
        </p:txBody>
      </p:sp>
    </p:spTree>
    <p:extLst>
      <p:ext uri="{BB962C8B-B14F-4D97-AF65-F5344CB8AC3E}">
        <p14:creationId xmlns:p14="http://schemas.microsoft.com/office/powerpoint/2010/main" val="269826118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1161</Words>
  <Application>Microsoft Office PowerPoint</Application>
  <PresentationFormat>寬螢幕</PresentationFormat>
  <Paragraphs>90</Paragraphs>
  <Slides>19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19</vt:i4>
      </vt:variant>
    </vt:vector>
  </HeadingPairs>
  <TitlesOfParts>
    <vt:vector size="24" baseType="lpstr">
      <vt:lpstr>新細明體</vt:lpstr>
      <vt:lpstr>Arial</vt:lpstr>
      <vt:lpstr>Calibri</vt:lpstr>
      <vt:lpstr>Calibri Light</vt:lpstr>
      <vt:lpstr>Office 佈景主題</vt:lpstr>
      <vt:lpstr>Part II Considering the Uses of AI in Society</vt:lpstr>
      <vt:lpstr>Chapter 5 Seeing AI Uses in Computer Applications</vt:lpstr>
      <vt:lpstr>PowerPoint 簡報</vt:lpstr>
      <vt:lpstr>Introducing Common Application Types</vt:lpstr>
      <vt:lpstr>Using AI in typical applications</vt:lpstr>
      <vt:lpstr>PowerPoint 簡報</vt:lpstr>
      <vt:lpstr>PowerPoint 簡報</vt:lpstr>
      <vt:lpstr>PowerPoint 簡報</vt:lpstr>
      <vt:lpstr>Seeing How AI Makes Applications Friendlier</vt:lpstr>
      <vt:lpstr>Performing Corrections Automatically</vt:lpstr>
      <vt:lpstr>Considering the kinds of corrections</vt:lpstr>
      <vt:lpstr>Seeing the benefits of automatic corrections</vt:lpstr>
      <vt:lpstr>Understanding why automated corrections don’t work</vt:lpstr>
      <vt:lpstr>Making Suggestions</vt:lpstr>
      <vt:lpstr>Getting suggestions based on past actions</vt:lpstr>
      <vt:lpstr>Getting suggestions based on groups</vt:lpstr>
      <vt:lpstr>Obtaining the wrong suggestions</vt:lpstr>
      <vt:lpstr>Considering AI-based Errors</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II Considering the Uses of AI in Society</dc:title>
  <dc:creator>csshieh</dc:creator>
  <cp:lastModifiedBy>csshieh</cp:lastModifiedBy>
  <cp:revision>15</cp:revision>
  <dcterms:created xsi:type="dcterms:W3CDTF">2022-09-25T14:54:47Z</dcterms:created>
  <dcterms:modified xsi:type="dcterms:W3CDTF">2022-10-14T02:44:48Z</dcterms:modified>
</cp:coreProperties>
</file>